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1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48">
          <p15:clr>
            <a:srgbClr val="A4A3A4"/>
          </p15:clr>
        </p15:guide>
        <p15:guide id="3" pos="454">
          <p15:clr>
            <a:srgbClr val="A4A3A4"/>
          </p15:clr>
        </p15:guide>
        <p15:guide id="4" pos="13152">
          <p15:clr>
            <a:srgbClr val="A4A3A4"/>
          </p15:clr>
        </p15:guide>
        <p15:guide id="5" pos="12675">
          <p15:clr>
            <a:srgbClr val="A4A3A4"/>
          </p15:clr>
        </p15:guide>
        <p15:guide id="6" pos="894">
          <p15:clr>
            <a:srgbClr val="A4A3A4"/>
          </p15:clr>
        </p15:guide>
        <p15:guide id="7" pos="7026">
          <p15:clr>
            <a:srgbClr val="A4A3A4"/>
          </p15:clr>
        </p15:guide>
        <p15:guide id="8" pos="65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837"/>
    <a:srgbClr val="6896AC"/>
    <a:srgbClr val="6F94A3"/>
    <a:srgbClr val="604C78"/>
    <a:srgbClr val="20A0E3"/>
    <a:srgbClr val="25B3FF"/>
    <a:srgbClr val="127875"/>
    <a:srgbClr val="148380"/>
    <a:srgbClr val="AA1A6B"/>
    <a:srgbClr val="7BB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4" autoAdjust="0"/>
    <p:restoredTop sz="95448" autoAdjust="0"/>
  </p:normalViewPr>
  <p:slideViewPr>
    <p:cSldViewPr snapToGrid="0">
      <p:cViewPr>
        <p:scale>
          <a:sx n="26" d="100"/>
          <a:sy n="26" d="100"/>
        </p:scale>
        <p:origin x="1818" y="-186"/>
      </p:cViewPr>
      <p:guideLst>
        <p:guide orient="horz" pos="26719"/>
        <p:guide orient="horz" pos="448"/>
        <p:guide pos="454"/>
        <p:guide pos="13152"/>
        <p:guide pos="12675"/>
        <p:guide pos="894"/>
        <p:guide pos="7026"/>
        <p:guide pos="6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1/10/2025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27229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01/10/2025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0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18584729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4284841"/>
            <a:ext cx="18217277" cy="1246496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 gráficos a utilizar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526" y="32318320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2" y="3532988"/>
            <a:ext cx="19750597" cy="10248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título debe ser el mismo que el del Proyecto Integrador.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formato cumple el estándar de </a:t>
            </a:r>
            <a:r>
              <a:rPr lang="es-ES" sz="4400" b="1" dirty="0">
                <a:ea typeface="Calibri"/>
                <a:cs typeface="Calibri"/>
              </a:rPr>
              <a:t>uso de logos </a:t>
            </a:r>
            <a:r>
              <a:rPr lang="es-ES" sz="4400" dirty="0">
                <a:ea typeface="Calibri"/>
                <a:cs typeface="Calibri"/>
              </a:rPr>
              <a:t>de NNUU y </a:t>
            </a:r>
            <a:r>
              <a:rPr lang="es-ES" sz="4400" dirty="0" err="1">
                <a:ea typeface="Calibri"/>
                <a:cs typeface="Calibri"/>
              </a:rPr>
              <a:t>Espol</a:t>
            </a:r>
            <a:r>
              <a:rPr lang="es-ES" sz="4400" dirty="0">
                <a:ea typeface="Calibri"/>
                <a:cs typeface="Calibri"/>
              </a:rPr>
              <a:t> (colores y forma). </a:t>
            </a:r>
            <a:r>
              <a:rPr lang="es-EC" sz="4400" dirty="0">
                <a:ea typeface="+mn-lt"/>
                <a:cs typeface="+mn-lt"/>
              </a:rPr>
              <a:t>Recuerde incluir el logo de la facultad a la que pertenece. </a:t>
            </a:r>
            <a:endParaRPr lang="es-ES" sz="4400" dirty="0">
              <a:ea typeface="Calibri"/>
              <a:cs typeface="Calibri"/>
            </a:endParaRP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póster será vertical y se respetarán los apartados que lo componen (título, problema, objetivo, propuesta, resultados, conclusiones). 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La organización espacial del contenido debe seguir una secuencia lógica y avanzar de izquierda a </a:t>
            </a:r>
            <a:r>
              <a:rPr lang="es-ES" sz="4400">
                <a:ea typeface="Calibri"/>
                <a:cs typeface="Calibri"/>
              </a:rPr>
              <a:t>derecha o </a:t>
            </a:r>
            <a:r>
              <a:rPr lang="es-ES" sz="4400" dirty="0">
                <a:ea typeface="Calibri"/>
                <a:cs typeface="Calibri"/>
              </a:rPr>
              <a:t>de arriba hacia abajo.</a:t>
            </a:r>
          </a:p>
          <a:p>
            <a:pPr marL="1143000" indent="-1143000">
              <a:buFont typeface="Arial"/>
              <a:buChar char="•"/>
            </a:pPr>
            <a:r>
              <a:rPr lang="es-EC" sz="4400" dirty="0">
                <a:ea typeface="+mn-lt"/>
                <a:cs typeface="+mn-lt"/>
              </a:rPr>
              <a:t>Los colores del encabezado y del pie deben ser los de la facultad </a:t>
            </a:r>
            <a:r>
              <a:rPr lang="es-ES" sz="4400" dirty="0">
                <a:ea typeface="+mn-lt"/>
                <a:cs typeface="+mn-lt"/>
              </a:rPr>
              <a:t>a la que usted como estudiante pertenece. </a:t>
            </a:r>
            <a:endParaRPr lang="es-EC" sz="4400" dirty="0">
              <a:ea typeface="+mn-lt"/>
              <a:cs typeface="+mn-lt"/>
            </a:endParaRP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Se deben de incluir solo  los ODS </a:t>
            </a:r>
            <a:r>
              <a:rPr lang="es-ES" sz="4400" b="1" dirty="0">
                <a:ea typeface="Calibri"/>
                <a:cs typeface="Calibri"/>
              </a:rPr>
              <a:t>declarados</a:t>
            </a:r>
            <a:r>
              <a:rPr lang="es-ES" sz="4400" dirty="0">
                <a:ea typeface="Calibri"/>
                <a:cs typeface="Calibri"/>
              </a:rPr>
              <a:t> en el proyecto (revisar con el profesor de la materia cuáles son).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ea typeface="Calibri"/>
                <a:cs typeface="Calibri"/>
              </a:rPr>
              <a:t>El </a:t>
            </a:r>
            <a:r>
              <a:rPr lang="es-ES" sz="4400" b="1" dirty="0">
                <a:ea typeface="Calibri"/>
                <a:cs typeface="Calibri"/>
              </a:rPr>
              <a:t>código del Proyecto (parte inferior izquierda) </a:t>
            </a:r>
            <a:r>
              <a:rPr lang="es-ES" sz="4400" dirty="0">
                <a:ea typeface="Calibri"/>
                <a:cs typeface="Calibri"/>
              </a:rPr>
              <a:t>corresponde al código asignado al proyecto (revisar con el profesor de la materia).</a:t>
            </a:r>
          </a:p>
          <a:p>
            <a:pPr marL="1143000" indent="-1143000">
              <a:buFont typeface="Arial"/>
              <a:buChar char="•"/>
            </a:pPr>
            <a:r>
              <a:rPr lang="es-ES" sz="4400" dirty="0">
                <a:cs typeface="Calibri"/>
              </a:rPr>
              <a:t>En caso de impresión,</a:t>
            </a:r>
            <a:r>
              <a:rPr lang="es-ES" sz="4400" dirty="0">
                <a:ea typeface="+mn-lt"/>
                <a:cs typeface="+mn-lt"/>
              </a:rPr>
              <a:t> el póster debe ser</a:t>
            </a:r>
            <a:r>
              <a:rPr lang="es-EC" sz="4400" dirty="0">
                <a:ea typeface="+mn-lt"/>
                <a:cs typeface="+mn-lt"/>
              </a:rPr>
              <a:t> impreso en vinil sobre Sintra, y las medidas serán de 120 cm de alto × 60 cm de ancho. .</a:t>
            </a:r>
            <a:endParaRPr lang="es-ES" sz="44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Póster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39C8D45-F5A9-4122-83C0-25411C6155C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737475" y="21493628"/>
            <a:ext cx="5237162" cy="989279"/>
          </a:xfrm>
          <a:prstGeom prst="rect">
            <a:avLst/>
          </a:prstGeom>
          <a:ln>
            <a:noFill/>
          </a:ln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16085548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17338233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474527" y="18584729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178844" y="16085548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474527" y="19833858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17338233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178844" y="19832270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>
            <a:extLst>
              <a:ext uri="{FF2B5EF4-FFF2-40B4-BE49-F238E27FC236}">
                <a16:creationId xmlns:a16="http://schemas.microsoft.com/office/drawing/2014/main" id="{6AFA1AD8-9BA3-4940-996F-22667E676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151" y="40968265"/>
            <a:ext cx="5727489" cy="69847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720726" y="4313561"/>
            <a:ext cx="19796298" cy="2112987"/>
          </a:xfrm>
          <a:prstGeom prst="rect">
            <a:avLst/>
          </a:prstGeom>
          <a:solidFill>
            <a:srgbClr val="604C78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Calibri"/>
                <a:cs typeface="Calibri"/>
              </a:rPr>
              <a:t>TÍTULO DEL PROYECTO</a:t>
            </a:r>
            <a:endParaRPr lang="es-ES" sz="55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604C78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>
                <a:solidFill>
                  <a:schemeClr val="bg1"/>
                </a:solidFill>
                <a:latin typeface="Calibri"/>
                <a:cs typeface="Calibri"/>
              </a:rPr>
              <a:t>PROBLEMA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419225" y="10584084"/>
            <a:ext cx="5595746" cy="941539"/>
          </a:xfrm>
          <a:prstGeom prst="rect">
            <a:avLst/>
          </a:prstGeom>
          <a:solidFill>
            <a:srgbClr val="604C78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Calibri"/>
                <a:cs typeface="Calibri"/>
              </a:rPr>
              <a:t>OBJETIVO GENERAL</a:t>
            </a: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E13DEACF-4567-93B8-F951-23762B982F4B}"/>
              </a:ext>
            </a:extLst>
          </p:cNvPr>
          <p:cNvGrpSpPr/>
          <p:nvPr/>
        </p:nvGrpSpPr>
        <p:grpSpPr>
          <a:xfrm>
            <a:off x="1435100" y="13286422"/>
            <a:ext cx="18718213" cy="941539"/>
            <a:chOff x="1435100" y="13286422"/>
            <a:chExt cx="18718213" cy="941539"/>
          </a:xfrm>
        </p:grpSpPr>
        <p:sp>
          <p:nvSpPr>
            <p:cNvPr id="10" name="CuadroTexto 9"/>
            <p:cNvSpPr txBox="1"/>
            <p:nvPr/>
          </p:nvSpPr>
          <p:spPr>
            <a:xfrm>
              <a:off x="1435100" y="13286422"/>
              <a:ext cx="3874733" cy="941539"/>
            </a:xfrm>
            <a:prstGeom prst="rect">
              <a:avLst/>
            </a:prstGeom>
            <a:solidFill>
              <a:srgbClr val="604C78"/>
            </a:solidFill>
          </p:spPr>
          <p:txBody>
            <a:bodyPr wrap="none" lIns="360000" tIns="0" rIns="180000" bIns="0" rtlCol="0" anchor="ctr" anchorCtr="0">
              <a:noAutofit/>
            </a:bodyPr>
            <a:lstStyle/>
            <a:p>
              <a:r>
                <a:rPr lang="es-ES" sz="4000" b="1" dirty="0">
                  <a:solidFill>
                    <a:schemeClr val="bg1"/>
                  </a:solidFill>
                  <a:latin typeface="Calibri"/>
                  <a:cs typeface="Calibri"/>
                </a:rPr>
                <a:t>PROPUESTA</a:t>
              </a:r>
            </a:p>
          </p:txBody>
        </p:sp>
        <p:cxnSp>
          <p:nvCxnSpPr>
            <p:cNvPr id="14" name="Conector recto 13"/>
            <p:cNvCxnSpPr/>
            <p:nvPr/>
          </p:nvCxnSpPr>
          <p:spPr>
            <a:xfrm>
              <a:off x="5309833" y="13766075"/>
              <a:ext cx="148434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FFC37C71-FA11-B56F-CE3A-46D1A16843BF}"/>
              </a:ext>
            </a:extLst>
          </p:cNvPr>
          <p:cNvGrpSpPr/>
          <p:nvPr/>
        </p:nvGrpSpPr>
        <p:grpSpPr>
          <a:xfrm>
            <a:off x="1435100" y="23793979"/>
            <a:ext cx="18718213" cy="941539"/>
            <a:chOff x="1435100" y="23793979"/>
            <a:chExt cx="18718213" cy="941539"/>
          </a:xfrm>
        </p:grpSpPr>
        <p:sp>
          <p:nvSpPr>
            <p:cNvPr id="11" name="CuadroTexto 10"/>
            <p:cNvSpPr txBox="1"/>
            <p:nvPr/>
          </p:nvSpPr>
          <p:spPr>
            <a:xfrm>
              <a:off x="1435100" y="23793979"/>
              <a:ext cx="3874733" cy="941539"/>
            </a:xfrm>
            <a:prstGeom prst="rect">
              <a:avLst/>
            </a:prstGeom>
            <a:solidFill>
              <a:srgbClr val="604C78"/>
            </a:solidFill>
          </p:spPr>
          <p:txBody>
            <a:bodyPr wrap="none" lIns="360000" tIns="0" rIns="180000" bIns="0" rtlCol="0" anchor="ctr" anchorCtr="0">
              <a:noAutofit/>
            </a:bodyPr>
            <a:lstStyle/>
            <a:p>
              <a:r>
                <a:rPr lang="es-ES" sz="4000" b="1">
                  <a:solidFill>
                    <a:schemeClr val="bg1"/>
                  </a:solidFill>
                  <a:latin typeface="Calibri"/>
                  <a:cs typeface="Calibri"/>
                </a:rPr>
                <a:t>RESULTADOS</a:t>
              </a:r>
            </a:p>
          </p:txBody>
        </p:sp>
        <p:cxnSp>
          <p:nvCxnSpPr>
            <p:cNvPr id="15" name="Conector recto 14"/>
            <p:cNvCxnSpPr/>
            <p:nvPr/>
          </p:nvCxnSpPr>
          <p:spPr>
            <a:xfrm>
              <a:off x="5309833" y="24242658"/>
              <a:ext cx="148434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CuadroTexto 16"/>
          <p:cNvSpPr txBox="1"/>
          <p:nvPr/>
        </p:nvSpPr>
        <p:spPr>
          <a:xfrm>
            <a:off x="12688344" y="1921269"/>
            <a:ext cx="3486383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604C78"/>
                </a:solidFill>
                <a:latin typeface="Calibri"/>
                <a:cs typeface="Calibri"/>
              </a:rPr>
              <a:t>Estudiante 1</a:t>
            </a:r>
          </a:p>
          <a:p>
            <a:r>
              <a:rPr lang="es-E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Correo estudiante 1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6757103" y="1921269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604C78"/>
                </a:solidFill>
                <a:latin typeface="Calibri"/>
                <a:cs typeface="Calibri"/>
              </a:rPr>
              <a:t>Estudiante 2</a:t>
            </a:r>
          </a:p>
          <a:p>
            <a:r>
              <a:rPr lang="es-E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Correo estudiante 2</a:t>
            </a:r>
          </a:p>
        </p:txBody>
      </p:sp>
      <p:cxnSp>
        <p:nvCxnSpPr>
          <p:cNvPr id="31" name="Conector recto 30"/>
          <p:cNvCxnSpPr/>
          <p:nvPr/>
        </p:nvCxnSpPr>
        <p:spPr>
          <a:xfrm>
            <a:off x="16364667" y="1778454"/>
            <a:ext cx="0" cy="123518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upo 25">
            <a:extLst>
              <a:ext uri="{FF2B5EF4-FFF2-40B4-BE49-F238E27FC236}">
                <a16:creationId xmlns:a16="http://schemas.microsoft.com/office/drawing/2014/main" id="{E6D20445-62AF-60F1-C6C3-6D6BCA9AF61E}"/>
              </a:ext>
            </a:extLst>
          </p:cNvPr>
          <p:cNvGrpSpPr/>
          <p:nvPr/>
        </p:nvGrpSpPr>
        <p:grpSpPr>
          <a:xfrm>
            <a:off x="1435100" y="31898858"/>
            <a:ext cx="18718213" cy="941539"/>
            <a:chOff x="1435100" y="31898858"/>
            <a:chExt cx="18718213" cy="941539"/>
          </a:xfrm>
        </p:grpSpPr>
        <p:sp>
          <p:nvSpPr>
            <p:cNvPr id="12" name="CuadroTexto 11"/>
            <p:cNvSpPr txBox="1"/>
            <p:nvPr/>
          </p:nvSpPr>
          <p:spPr>
            <a:xfrm>
              <a:off x="1435100" y="31898858"/>
              <a:ext cx="4666559" cy="941539"/>
            </a:xfrm>
            <a:prstGeom prst="rect">
              <a:avLst/>
            </a:prstGeom>
            <a:solidFill>
              <a:srgbClr val="604C78"/>
            </a:solidFill>
          </p:spPr>
          <p:txBody>
            <a:bodyPr wrap="none" lIns="360000" tIns="0" rIns="180000" bIns="0" rtlCol="0" anchor="ctr" anchorCtr="0">
              <a:noAutofit/>
            </a:bodyPr>
            <a:lstStyle/>
            <a:p>
              <a:r>
                <a:rPr lang="es-ES" sz="4000" b="1" dirty="0">
                  <a:solidFill>
                    <a:schemeClr val="bg1"/>
                  </a:solidFill>
                  <a:latin typeface="Calibri"/>
                  <a:cs typeface="Calibri"/>
                </a:rPr>
                <a:t>CONCLUSIONES</a:t>
              </a:r>
            </a:p>
          </p:txBody>
        </p:sp>
        <p:cxnSp>
          <p:nvCxnSpPr>
            <p:cNvPr id="3" name="Conector recto 14">
              <a:extLst>
                <a:ext uri="{FF2B5EF4-FFF2-40B4-BE49-F238E27FC236}">
                  <a16:creationId xmlns:a16="http://schemas.microsoft.com/office/drawing/2014/main" id="{BAA026F4-DD70-C091-3602-F66FD4D5A305}"/>
                </a:ext>
              </a:extLst>
            </p:cNvPr>
            <p:cNvCxnSpPr/>
            <p:nvPr/>
          </p:nvCxnSpPr>
          <p:spPr>
            <a:xfrm>
              <a:off x="5309833" y="32363381"/>
              <a:ext cx="148434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62D1B699-2E23-7C01-7668-BDF4B35755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6725" y="40073792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6BCEC8E1-B255-3DDB-CB51-8BDF89778B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98808" y="40073792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40ECDB1A-20AA-C247-E910-32D4C55917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84926" y="40073792"/>
            <a:ext cx="2279126" cy="2279258"/>
          </a:xfrm>
          <a:prstGeom prst="rect">
            <a:avLst/>
          </a:prstGeom>
        </p:spPr>
      </p:pic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12D78880-C0CB-CE84-86DA-2F184F4175DE}"/>
              </a:ext>
            </a:extLst>
          </p:cNvPr>
          <p:cNvCxnSpPr/>
          <p:nvPr/>
        </p:nvCxnSpPr>
        <p:spPr>
          <a:xfrm flipH="1">
            <a:off x="6597133" y="1726016"/>
            <a:ext cx="7621" cy="1221733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65FD9E5B-F496-6C9D-42C2-D3F981FC9339}"/>
              </a:ext>
            </a:extLst>
          </p:cNvPr>
          <p:cNvCxnSpPr>
            <a:cxnSpLocks/>
          </p:cNvCxnSpPr>
          <p:nvPr/>
        </p:nvCxnSpPr>
        <p:spPr>
          <a:xfrm>
            <a:off x="12577201" y="40157863"/>
            <a:ext cx="8427" cy="2189889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Imagen 18">
            <a:extLst>
              <a:ext uri="{FF2B5EF4-FFF2-40B4-BE49-F238E27FC236}">
                <a16:creationId xmlns:a16="http://schemas.microsoft.com/office/drawing/2014/main" id="{F35F2605-3105-C30D-229E-6350F07B30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7478" y="1656208"/>
            <a:ext cx="2743805" cy="1372642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69300691-45F3-1F04-4A57-7DB20AB8767C}"/>
              </a:ext>
            </a:extLst>
          </p:cNvPr>
          <p:cNvSpPr txBox="1"/>
          <p:nvPr/>
        </p:nvSpPr>
        <p:spPr>
          <a:xfrm>
            <a:off x="595033" y="3089993"/>
            <a:ext cx="934761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i="1" dirty="0">
                <a:solidFill>
                  <a:srgbClr val="604C78"/>
                </a:solidFill>
                <a:latin typeface="Calibri"/>
                <a:cs typeface="Calibri"/>
              </a:rPr>
              <a:t>La ESPOL promueve los Objetivos de Desarrollo Sostenible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9AD583A-7C5E-76C0-F615-34C74C33148A}"/>
              </a:ext>
            </a:extLst>
          </p:cNvPr>
          <p:cNvSpPr txBox="1"/>
          <p:nvPr/>
        </p:nvSpPr>
        <p:spPr>
          <a:xfrm>
            <a:off x="734486" y="40738641"/>
            <a:ext cx="3486383" cy="9495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604C78"/>
                </a:solidFill>
                <a:latin typeface="Calibri"/>
                <a:cs typeface="Calibri"/>
              </a:rPr>
              <a:t>INGE-XXX</a:t>
            </a:r>
          </a:p>
          <a:p>
            <a:pPr algn="ctr"/>
            <a:r>
              <a:rPr lang="es-ES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Código Proyecto</a:t>
            </a:r>
            <a:endParaRPr lang="es-ES" sz="3200" i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074BB1B5-645B-42AE-856E-D72D43D354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637" y="1842037"/>
            <a:ext cx="5237162" cy="98927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1011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3076</TotalTime>
  <Words>229</Words>
  <Application>Microsoft Office PowerPoint</Application>
  <PresentationFormat>Personalizado</PresentationFormat>
  <Paragraphs>25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 gráficos a utilizar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Maria del Carmen Pere Jalil</cp:lastModifiedBy>
  <cp:revision>306</cp:revision>
  <dcterms:created xsi:type="dcterms:W3CDTF">2018-07-17T13:46:25Z</dcterms:created>
  <dcterms:modified xsi:type="dcterms:W3CDTF">2025-10-01T14:54:23Z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